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4"/>
    <p:sldMasterId id="2147483660" r:id="rId5"/>
  </p:sldMasterIdLst>
  <p:notesMasterIdLst>
    <p:notesMasterId r:id="rId13"/>
  </p:notesMasterIdLst>
  <p:sldIdLst>
    <p:sldId id="256" r:id="rId6"/>
    <p:sldId id="257" r:id="rId7"/>
    <p:sldId id="258" r:id="rId8"/>
    <p:sldId id="259" r:id="rId9"/>
    <p:sldId id="260" r:id="rId10"/>
    <p:sldId id="261" r:id="rId11"/>
    <p:sldId id="262"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xmlns="" r:id="rId14" roundtripDataSignature="AMtx7mg1jJoJoJ25q/56OtbvOlxIpXvud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3155" autoAdjust="0"/>
  </p:normalViewPr>
  <p:slideViewPr>
    <p:cSldViewPr snapToGrid="0">
      <p:cViewPr varScale="1">
        <p:scale>
          <a:sx n="62" d="100"/>
          <a:sy n="62" d="100"/>
        </p:scale>
        <p:origin x="1459"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presProps" Target="presProps.xml"/><Relationship Id="rId10" Type="http://schemas.openxmlformats.org/officeDocument/2006/relationships/slide" Target="slides/slide5.xml"/><Relationship Id="rId4" Type="http://schemas.openxmlformats.org/officeDocument/2006/relationships/slideMaster" Target="slideMasters/slideMaster1.xml"/><Relationship Id="rId9" Type="http://schemas.openxmlformats.org/officeDocument/2006/relationships/slide" Target="slides/slide4.xml"/><Relationship Id="rId14" Type="http://customschemas.google.com/relationships/presentationmetadata" Target="metadata"/></Relationships>
</file>

<file path=ppt/media/image1.jpeg>
</file>

<file path=ppt/media/image10.png>
</file>

<file path=ppt/media/image11.png>
</file>

<file path=ppt/media/image12.png>
</file>

<file path=ppt/media/image13.jpeg>
</file>

<file path=ppt/media/image14.png>
</file>

<file path=ppt/media/image2.png>
</file>

<file path=ppt/media/image3.png>
</file>

<file path=ppt/media/image4.png>
</file>

<file path=ppt/media/image5.png>
</file>

<file path=ppt/media/image6.png>
</file>

<file path=ppt/media/image7.jpeg>
</file>

<file path=ppt/media/image8.png>
</file>

<file path=ppt/media/image9.jpeg>
</file>

<file path=ppt/media/media1.mp4>
</file>

<file path=ppt/media/media2.mp4>
</file>

<file path=ppt/media/media3.mp4>
</file>

<file path=ppt/media/media4.mp4>
</file>

<file path=ppt/media/media5.mp4>
</file>

<file path=ppt/media/media6.mp4>
</file>

<file path=ppt/media/media7.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4" name="Google Shape;9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10ef4c9507b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1" name="Google Shape;101;g10ef4c9507b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our sponsor, Atwood fencing, approached us with a problem</a:t>
            </a:r>
            <a:endParaRPr/>
          </a:p>
          <a:p>
            <a:pPr marL="0" lvl="0" indent="0" algn="l" rtl="0">
              <a:lnSpc>
                <a:spcPct val="100000"/>
              </a:lnSpc>
              <a:spcBef>
                <a:spcPts val="0"/>
              </a:spcBef>
              <a:spcAft>
                <a:spcPts val="0"/>
              </a:spcAft>
              <a:buSzPts val="1100"/>
              <a:buNone/>
            </a:pPr>
            <a:r>
              <a:rPr lang="en-US"/>
              <a:t>they are in the business of purchasing and installing TES of guardrails</a:t>
            </a:r>
            <a:endParaRPr/>
          </a:p>
          <a:p>
            <a:pPr marL="0" lvl="0" indent="0" algn="l" rtl="0">
              <a:lnSpc>
                <a:spcPct val="100000"/>
              </a:lnSpc>
              <a:spcBef>
                <a:spcPts val="0"/>
              </a:spcBef>
              <a:spcAft>
                <a:spcPts val="0"/>
              </a:spcAft>
              <a:buSzPts val="1100"/>
              <a:buNone/>
            </a:pPr>
            <a:r>
              <a:rPr lang="en-US"/>
              <a:t>In fact, They have purchased over 3000 since 2018</a:t>
            </a:r>
          </a:p>
          <a:p>
            <a:pPr marL="0" lvl="0" indent="0" algn="l" rtl="0">
              <a:lnSpc>
                <a:spcPct val="100000"/>
              </a:lnSpc>
              <a:spcBef>
                <a:spcPts val="0"/>
              </a:spcBef>
              <a:spcAft>
                <a:spcPts val="0"/>
              </a:spcAft>
              <a:buSzPts val="1100"/>
              <a:buNone/>
            </a:pPr>
            <a:r>
              <a:rPr lang="en-US"/>
              <a:t>Terminal end sections are the end part of the guardrail that are most commonly hit by cars</a:t>
            </a:r>
            <a:endParaRPr/>
          </a:p>
          <a:p>
            <a:pPr marL="0" lvl="0" indent="0" algn="l" rtl="0">
              <a:lnSpc>
                <a:spcPct val="100000"/>
              </a:lnSpc>
              <a:spcBef>
                <a:spcPts val="0"/>
              </a:spcBef>
              <a:spcAft>
                <a:spcPts val="0"/>
              </a:spcAft>
              <a:buSzPts val="1100"/>
              <a:buNone/>
            </a:pPr>
            <a:r>
              <a:rPr lang="en-US"/>
              <a:t>They are found everywhere, at least 4 required for almost every bridge in the country, as well on the ends of long stretches of guardrails on the highway</a:t>
            </a:r>
            <a:endParaRPr/>
          </a:p>
          <a:p>
            <a:pPr marL="0" lvl="0" indent="0" algn="l" rtl="0">
              <a:lnSpc>
                <a:spcPct val="100000"/>
              </a:lnSpc>
              <a:spcBef>
                <a:spcPts val="0"/>
              </a:spcBef>
              <a:spcAft>
                <a:spcPts val="0"/>
              </a:spcAft>
              <a:buSzPts val="1100"/>
              <a:buNone/>
            </a:pPr>
            <a:r>
              <a:rPr lang="en-US"/>
              <a:t>these terminal end sections are made to be destroyed, they provide a safe crumple zone at critical points</a:t>
            </a:r>
            <a:endParaRPr/>
          </a:p>
          <a:p>
            <a:pPr marL="0" lvl="0" indent="0" algn="l" rtl="0">
              <a:lnSpc>
                <a:spcPct val="100000"/>
              </a:lnSpc>
              <a:spcBef>
                <a:spcPts val="0"/>
              </a:spcBef>
              <a:spcAft>
                <a:spcPts val="0"/>
              </a:spcAft>
              <a:buSzPts val="1100"/>
              <a:buNone/>
            </a:pPr>
            <a:r>
              <a:rPr lang="en-US"/>
              <a:t>since these pieces are always being replaced, DOT employees have to travel all over their respective regions to monitor the status of these guardrails, making </a:t>
            </a:r>
            <a:r>
              <a:rPr lang="en-US" err="1"/>
              <a:t>usre</a:t>
            </a:r>
            <a:r>
              <a:rPr lang="en-US"/>
              <a:t> they are in operational condition.</a:t>
            </a:r>
          </a:p>
          <a:p>
            <a:pPr marL="0" lvl="0" indent="0" algn="l" rtl="0">
              <a:lnSpc>
                <a:spcPct val="100000"/>
              </a:lnSpc>
              <a:spcBef>
                <a:spcPts val="0"/>
              </a:spcBef>
              <a:spcAft>
                <a:spcPts val="0"/>
              </a:spcAft>
              <a:buSzPts val="1100"/>
              <a:buNone/>
            </a:pPr>
            <a:r>
              <a:rPr lang="en-US"/>
              <a:t>This is a huge waste of taxpayer money on gas and time used to drive out to check on all these locations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0ef4c9507b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 name="Google Shape;111;g10ef4c9507b_1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0ef4c9507b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1" name="Google Shape;121;g10ef4c9507b_1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71450" lvl="0" indent="-171450" algn="l" rtl="0">
              <a:lnSpc>
                <a:spcPct val="100000"/>
              </a:lnSpc>
              <a:spcBef>
                <a:spcPts val="0"/>
              </a:spcBef>
              <a:spcAft>
                <a:spcPts val="0"/>
              </a:spcAft>
              <a:buSzPts val="1100"/>
              <a:buChar char="●"/>
            </a:pPr>
            <a:r>
              <a:rPr lang="en-US"/>
              <a:t>Anyone involved in guardrails could benefit</a:t>
            </a:r>
            <a:endParaRPr/>
          </a:p>
          <a:p>
            <a:pPr marL="628650" lvl="1" indent="-171450" algn="l" rtl="0">
              <a:lnSpc>
                <a:spcPct val="100000"/>
              </a:lnSpc>
              <a:spcBef>
                <a:spcPts val="0"/>
              </a:spcBef>
              <a:spcAft>
                <a:spcPts val="0"/>
              </a:spcAft>
              <a:buSzPts val="1100"/>
              <a:buChar char="○"/>
            </a:pPr>
            <a:r>
              <a:rPr lang="en-US"/>
              <a:t>Departments of transportation could know when there is damage</a:t>
            </a:r>
            <a:endParaRPr/>
          </a:p>
          <a:p>
            <a:pPr marL="628650" lvl="1" indent="-171450" algn="l" rtl="0">
              <a:lnSpc>
                <a:spcPct val="100000"/>
              </a:lnSpc>
              <a:spcBef>
                <a:spcPts val="0"/>
              </a:spcBef>
              <a:spcAft>
                <a:spcPts val="0"/>
              </a:spcAft>
              <a:buSzPts val="1100"/>
              <a:buChar char="○"/>
            </a:pPr>
            <a:r>
              <a:rPr lang="en-US"/>
              <a:t>DOT contractors who hire/maintain rails know when their needed (ie. Atwood)</a:t>
            </a:r>
            <a:endParaRPr/>
          </a:p>
          <a:p>
            <a:pPr marL="628650" lvl="1" indent="-171450" algn="l" rtl="0">
              <a:lnSpc>
                <a:spcPct val="100000"/>
              </a:lnSpc>
              <a:spcBef>
                <a:spcPts val="0"/>
              </a:spcBef>
              <a:spcAft>
                <a:spcPts val="0"/>
              </a:spcAft>
              <a:buSzPts val="1100"/>
              <a:buChar char="○"/>
            </a:pPr>
            <a:r>
              <a:rPr lang="en-US"/>
              <a:t>First responders (police, ambulances, etc.) to know when there may have been a wreck</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0ef4c9507b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1" name="Google Shape;131;g10ef4c9507b_1_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Joey</a:t>
            </a:r>
            <a:endParaRPr/>
          </a:p>
          <a:p>
            <a:pPr marL="0" lvl="0" indent="0" algn="l" rtl="0">
              <a:lnSpc>
                <a:spcPct val="100000"/>
              </a:lnSpc>
              <a:spcBef>
                <a:spcPts val="0"/>
              </a:spcBef>
              <a:spcAft>
                <a:spcPts val="0"/>
              </a:spcAft>
              <a:buSzPts val="1100"/>
              <a:buNone/>
            </a:pPr>
            <a:r>
              <a:rPr lang="en-US"/>
              <a:t>Google ads based on key search words such as guardrails</a:t>
            </a:r>
            <a:endParaRPr/>
          </a:p>
          <a:p>
            <a:pPr marL="0" lvl="0" indent="0" algn="l" rtl="0">
              <a:lnSpc>
                <a:spcPct val="100000"/>
              </a:lnSpc>
              <a:spcBef>
                <a:spcPts val="0"/>
              </a:spcBef>
              <a:spcAft>
                <a:spcPts val="0"/>
              </a:spcAft>
              <a:buSzPts val="1100"/>
              <a:buNone/>
            </a:pPr>
            <a:r>
              <a:rPr lang="en-US"/>
              <a: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10ef4c9507b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1" name="Google Shape;141;g10ef4c9507b_1_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1000"/>
              </a:spcBef>
              <a:spcAft>
                <a:spcPts val="0"/>
              </a:spcAft>
              <a:buClr>
                <a:schemeClr val="dk1"/>
              </a:buClr>
              <a:buSzPts val="1100"/>
              <a:buFont typeface="Arial"/>
              <a:buNone/>
            </a:pPr>
            <a:r>
              <a:rPr lang="en-US" sz="2800" dirty="0">
                <a:solidFill>
                  <a:schemeClr val="dk1"/>
                </a:solidFill>
                <a:latin typeface="Calibri"/>
                <a:ea typeface="Calibri"/>
                <a:cs typeface="Calibri"/>
                <a:sym typeface="Calibri"/>
              </a:rPr>
              <a:t>TODO: proofread, check references format. Determine why previous patent’s didn’t go anywhere. Discuss how no similar products currently exist. Talk about Smart roads and how it differs from what we’re doing. (sensing pavement conditions, traffic volume, </a:t>
            </a:r>
            <a:r>
              <a:rPr lang="en-US" sz="2800" dirty="0" err="1">
                <a:solidFill>
                  <a:schemeClr val="dk1"/>
                </a:solidFill>
                <a:latin typeface="Calibri"/>
                <a:ea typeface="Calibri"/>
                <a:cs typeface="Calibri"/>
                <a:sym typeface="Calibri"/>
              </a:rPr>
              <a:t>etc</a:t>
            </a:r>
            <a:r>
              <a:rPr lang="en-US" sz="2800" dirty="0">
                <a:solidFill>
                  <a:schemeClr val="dk1"/>
                </a:solidFill>
                <a:latin typeface="Calibri"/>
                <a:ea typeface="Calibri"/>
                <a:cs typeface="Calibri"/>
                <a:sym typeface="Calibri"/>
              </a:rPr>
              <a:t>)</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2" name="Google Shape;152;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2"/>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3"/>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3"/>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86"/>
        <p:cNvGrpSpPr/>
        <p:nvPr/>
      </p:nvGrpSpPr>
      <p:grpSpPr>
        <a:xfrm>
          <a:off x="0" y="0"/>
          <a:ext cx="0" cy="0"/>
          <a:chOff x="0" y="0"/>
          <a:chExt cx="0" cy="0"/>
        </a:xfrm>
      </p:grpSpPr>
      <p:sp>
        <p:nvSpPr>
          <p:cNvPr id="87" name="Google Shape;87;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9" name="Google Shape;89;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 name="Google Shape;90;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10"/>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10"/>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1"/>
          <p:cNvSpPr>
            <a:spLocks noGrp="1"/>
          </p:cNvSpPr>
          <p:nvPr>
            <p:ph type="pic" idx="2"/>
          </p:nvPr>
        </p:nvSpPr>
        <p:spPr>
          <a:xfrm>
            <a:off x="5183188" y="987425"/>
            <a:ext cx="6172200" cy="4873625"/>
          </a:xfrm>
          <a:prstGeom prst="rect">
            <a:avLst/>
          </a:prstGeom>
          <a:noFill/>
          <a:ln>
            <a:noFill/>
          </a:ln>
        </p:spPr>
      </p:sp>
      <p:sp>
        <p:nvSpPr>
          <p:cNvPr id="64" name="Google Shape;64;p11"/>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C6C6C6"/>
            </a:gs>
            <a:gs pos="100000">
              <a:srgbClr val="858585"/>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a:gsLst>
            <a:gs pos="0">
              <a:srgbClr val="C6C6C6"/>
            </a:gs>
            <a:gs pos="100000">
              <a:srgbClr val="858585"/>
            </a:gs>
          </a:gsLst>
          <a:path path="circle">
            <a:fillToRect l="50000" t="50000" r="50000" b="50000"/>
          </a:path>
          <a:tileRect/>
        </a:gradFill>
        <a:effectLst/>
      </p:bgPr>
    </p:bg>
    <p:spTree>
      <p:nvGrpSpPr>
        <p:cNvPr id="1" name="Shape 80"/>
        <p:cNvGrpSpPr/>
        <p:nvPr/>
      </p:nvGrpSpPr>
      <p:grpSpPr>
        <a:xfrm>
          <a:off x="0" y="0"/>
          <a:ext cx="0" cy="0"/>
          <a:chOff x="0" y="0"/>
          <a:chExt cx="0" cy="0"/>
        </a:xfrm>
      </p:grpSpPr>
      <p:sp>
        <p:nvSpPr>
          <p:cNvPr id="81" name="Google Shape;81;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2" name="Google Shape;82;p1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3" name="Google Shape;83;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4" name="Google Shape;84;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5" name="Google Shape;85;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10.png"/><Relationship Id="rId5" Type="http://schemas.openxmlformats.org/officeDocument/2006/relationships/image" Target="../media/image9.jpe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14.png"/><Relationship Id="rId2" Type="http://schemas.openxmlformats.org/officeDocument/2006/relationships/video" Target="../media/media7.mp4"/><Relationship Id="rId1" Type="http://schemas.microsoft.com/office/2007/relationships/media" Target="../media/media7.mp4"/><Relationship Id="rId6" Type="http://schemas.openxmlformats.org/officeDocument/2006/relationships/hyperlink" Target="https://patents.google.com/patent/US6539175B1/en" TargetMode="External"/><Relationship Id="rId5" Type="http://schemas.openxmlformats.org/officeDocument/2006/relationships/image" Target="../media/image13.jpe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95"/>
        <p:cNvGrpSpPr/>
        <p:nvPr/>
      </p:nvGrpSpPr>
      <p:grpSpPr>
        <a:xfrm>
          <a:off x="0" y="0"/>
          <a:ext cx="0" cy="0"/>
          <a:chOff x="0" y="0"/>
          <a:chExt cx="0" cy="0"/>
        </a:xfrm>
      </p:grpSpPr>
      <p:sp>
        <p:nvSpPr>
          <p:cNvPr id="96" name="Google Shape;96;p1"/>
          <p:cNvSpPr/>
          <p:nvPr/>
        </p:nvSpPr>
        <p:spPr>
          <a:xfrm>
            <a:off x="3486450" y="944798"/>
            <a:ext cx="5219100" cy="1076100"/>
          </a:xfrm>
          <a:prstGeom prst="snip2DiagRect">
            <a:avLst>
              <a:gd name="adj1" fmla="val 0"/>
              <a:gd name="adj2" fmla="val 16667"/>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97;p1"/>
          <p:cNvSpPr txBox="1">
            <a:spLocks noGrp="1"/>
          </p:cNvSpPr>
          <p:nvPr>
            <p:ph type="ctrTitle"/>
          </p:nvPr>
        </p:nvSpPr>
        <p:spPr>
          <a:xfrm>
            <a:off x="1524000" y="-469339"/>
            <a:ext cx="9144000" cy="2387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Calibri"/>
              <a:buNone/>
            </a:pPr>
            <a:r>
              <a:rPr lang="en-US"/>
              <a:t>Collide-O-Scope</a:t>
            </a:r>
            <a:endParaRPr/>
          </a:p>
        </p:txBody>
      </p:sp>
      <p:sp>
        <p:nvSpPr>
          <p:cNvPr id="98" name="Google Shape;98;p1"/>
          <p:cNvSpPr txBox="1">
            <a:spLocks noGrp="1"/>
          </p:cNvSpPr>
          <p:nvPr>
            <p:ph type="subTitle" idx="1"/>
          </p:nvPr>
        </p:nvSpPr>
        <p:spPr>
          <a:xfrm>
            <a:off x="2978100" y="2188825"/>
            <a:ext cx="6235800" cy="7707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Ajaya Dahal, Walker Thames, Zachary Sahnger, William Clark, Joseph Westerfield</a:t>
            </a:r>
            <a:endParaRPr/>
          </a:p>
        </p:txBody>
      </p:sp>
      <p:pic>
        <p:nvPicPr>
          <p:cNvPr id="5" name="Video 4">
            <a:hlinkClick r:id="" action="ppaction://media"/>
            <a:extLst>
              <a:ext uri="{FF2B5EF4-FFF2-40B4-BE49-F238E27FC236}">
                <a16:creationId xmlns:a16="http://schemas.microsoft.com/office/drawing/2014/main" id="{958AC65D-B7B0-4868-85F4-850B9C773627}"/>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tretch>
            <a:fillRect/>
          </a:stretch>
        </p:blipFill>
        <p:spPr>
          <a:xfrm>
            <a:off x="9906000" y="5143500"/>
            <a:ext cx="2285999" cy="17145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686"/>
    </mc:Choice>
    <mc:Fallback>
      <p:transition spd="slow" advTm="76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2"/>
        <p:cNvGrpSpPr/>
        <p:nvPr/>
      </p:nvGrpSpPr>
      <p:grpSpPr>
        <a:xfrm>
          <a:off x="0" y="0"/>
          <a:ext cx="0" cy="0"/>
          <a:chOff x="0" y="0"/>
          <a:chExt cx="0" cy="0"/>
        </a:xfrm>
      </p:grpSpPr>
      <p:sp>
        <p:nvSpPr>
          <p:cNvPr id="103" name="Google Shape;103;g10ef4c9507b_1_0"/>
          <p:cNvSpPr/>
          <p:nvPr/>
        </p:nvSpPr>
        <p:spPr>
          <a:xfrm>
            <a:off x="3049"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04" name="Google Shape;104;g10ef4c9507b_1_0"/>
          <p:cNvPicPr preferRelativeResize="0"/>
          <p:nvPr/>
        </p:nvPicPr>
        <p:blipFill rotWithShape="1">
          <a:blip r:embed="rId5">
            <a:alphaModFix/>
          </a:blip>
          <a:srcRect l="17647" r="3040"/>
          <a:stretch/>
        </p:blipFill>
        <p:spPr>
          <a:xfrm>
            <a:off x="2522356" y="10"/>
            <a:ext cx="9669642" cy="6857990"/>
          </a:xfrm>
          <a:prstGeom prst="rect">
            <a:avLst/>
          </a:prstGeom>
          <a:noFill/>
          <a:ln>
            <a:noFill/>
          </a:ln>
        </p:spPr>
      </p:pic>
      <p:sp>
        <p:nvSpPr>
          <p:cNvPr id="105" name="Google Shape;105;g10ef4c9507b_1_0"/>
          <p:cNvSpPr/>
          <p:nvPr/>
        </p:nvSpPr>
        <p:spPr>
          <a:xfrm>
            <a:off x="-1" y="0"/>
            <a:ext cx="7390263" cy="6858000"/>
          </a:xfrm>
          <a:prstGeom prst="rect">
            <a:avLst/>
          </a:prstGeom>
          <a:gradFill>
            <a:gsLst>
              <a:gs pos="0">
                <a:srgbClr val="FFFFFF">
                  <a:alpha val="0"/>
                </a:srgbClr>
              </a:gs>
              <a:gs pos="19000">
                <a:srgbClr val="FFFFFF">
                  <a:alpha val="37647"/>
                </a:srgbClr>
              </a:gs>
              <a:gs pos="35000">
                <a:srgbClr val="FFFFFF">
                  <a:alpha val="76862"/>
                </a:srgbClr>
              </a:gs>
              <a:gs pos="48000">
                <a:schemeClr val="lt1"/>
              </a:gs>
              <a:gs pos="100000">
                <a:schemeClr val="lt1"/>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6" name="Google Shape;106;g10ef4c9507b_1_0"/>
          <p:cNvSpPr txBox="1">
            <a:spLocks noGrp="1"/>
          </p:cNvSpPr>
          <p:nvPr>
            <p:ph type="title"/>
          </p:nvPr>
        </p:nvSpPr>
        <p:spPr>
          <a:xfrm>
            <a:off x="3050" y="0"/>
            <a:ext cx="3822300" cy="18999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sz="4000"/>
              <a:t>Problem</a:t>
            </a:r>
            <a:endParaRPr/>
          </a:p>
        </p:txBody>
      </p:sp>
      <p:sp>
        <p:nvSpPr>
          <p:cNvPr id="107" name="Google Shape;107;g10ef4c9507b_1_0"/>
          <p:cNvSpPr txBox="1">
            <a:spLocks noGrp="1"/>
          </p:cNvSpPr>
          <p:nvPr>
            <p:ph type="body" idx="1"/>
          </p:nvPr>
        </p:nvSpPr>
        <p:spPr>
          <a:xfrm>
            <a:off x="3050" y="1557589"/>
            <a:ext cx="3822300" cy="3742800"/>
          </a:xfrm>
          <a:prstGeom prst="rect">
            <a:avLst/>
          </a:prstGeom>
          <a:noFill/>
          <a:ln>
            <a:noFill/>
          </a:ln>
        </p:spPr>
        <p:txBody>
          <a:bodyPr spcFirstLastPara="1" wrap="square" lIns="91425" tIns="45700" rIns="91425" bIns="45700" anchor="t" anchorCtr="0">
            <a:noAutofit/>
          </a:bodyPr>
          <a:lstStyle/>
          <a:p>
            <a:pPr marL="457200" lvl="0" indent="-355600" algn="l" rtl="0">
              <a:lnSpc>
                <a:spcPct val="90000"/>
              </a:lnSpc>
              <a:spcBef>
                <a:spcPts val="1000"/>
              </a:spcBef>
              <a:spcAft>
                <a:spcPts val="0"/>
              </a:spcAft>
              <a:buClr>
                <a:srgbClr val="000000"/>
              </a:buClr>
              <a:buSzPts val="2000"/>
              <a:buFont typeface="Calibri"/>
              <a:buChar char="•"/>
            </a:pPr>
            <a:r>
              <a:rPr lang="en-US" sz="2000"/>
              <a:t>Our sponsor, Atwood Fencing,  provides guardrails to their clients [1]</a:t>
            </a:r>
            <a:endParaRPr sz="2000"/>
          </a:p>
          <a:p>
            <a:pPr marL="457200" lvl="0" indent="0" algn="l" rtl="0">
              <a:lnSpc>
                <a:spcPct val="90000"/>
              </a:lnSpc>
              <a:spcBef>
                <a:spcPts val="0"/>
              </a:spcBef>
              <a:spcAft>
                <a:spcPts val="0"/>
              </a:spcAft>
              <a:buNone/>
            </a:pPr>
            <a:endParaRPr sz="2000"/>
          </a:p>
          <a:p>
            <a:pPr marL="457200" lvl="0" indent="-355600" algn="l" rtl="0">
              <a:lnSpc>
                <a:spcPct val="90000"/>
              </a:lnSpc>
              <a:spcBef>
                <a:spcPts val="0"/>
              </a:spcBef>
              <a:spcAft>
                <a:spcPts val="0"/>
              </a:spcAft>
              <a:buClr>
                <a:srgbClr val="000000"/>
              </a:buClr>
              <a:buSzPts val="2000"/>
              <a:buFont typeface="Calibri"/>
              <a:buChar char="•"/>
            </a:pPr>
            <a:r>
              <a:rPr lang="en-US" sz="2000"/>
              <a:t>Terminal ends are meant to be destroyed and replaced</a:t>
            </a:r>
            <a:endParaRPr sz="2000"/>
          </a:p>
          <a:p>
            <a:pPr marL="457200" lvl="0" indent="0" algn="l" rtl="0">
              <a:lnSpc>
                <a:spcPct val="90000"/>
              </a:lnSpc>
              <a:spcBef>
                <a:spcPts val="0"/>
              </a:spcBef>
              <a:spcAft>
                <a:spcPts val="0"/>
              </a:spcAft>
              <a:buNone/>
            </a:pPr>
            <a:endParaRPr sz="2000"/>
          </a:p>
          <a:p>
            <a:pPr marL="457200" lvl="0" indent="-355600" algn="l" rtl="0">
              <a:lnSpc>
                <a:spcPct val="90000"/>
              </a:lnSpc>
              <a:spcBef>
                <a:spcPts val="0"/>
              </a:spcBef>
              <a:spcAft>
                <a:spcPts val="0"/>
              </a:spcAft>
              <a:buClr>
                <a:srgbClr val="000000"/>
              </a:buClr>
              <a:buSzPts val="2000"/>
              <a:buFont typeface="Calibri"/>
              <a:buChar char="•"/>
            </a:pPr>
            <a:r>
              <a:rPr lang="en-US" sz="2000"/>
              <a:t>DOT employees travel long distances to check status of TES</a:t>
            </a:r>
            <a:endParaRPr sz="2000"/>
          </a:p>
        </p:txBody>
      </p:sp>
      <p:sp>
        <p:nvSpPr>
          <p:cNvPr id="108" name="Google Shape;108;g10ef4c9507b_1_0"/>
          <p:cNvSpPr txBox="1"/>
          <p:nvPr/>
        </p:nvSpPr>
        <p:spPr>
          <a:xfrm>
            <a:off x="0" y="6457800"/>
            <a:ext cx="51150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600"/>
              </a:spcAft>
              <a:buClr>
                <a:srgbClr val="000000"/>
              </a:buClr>
              <a:buSzPts val="1400"/>
              <a:buFont typeface="Arial"/>
              <a:buNone/>
            </a:pPr>
            <a:r>
              <a:rPr lang="en-US" sz="1400" b="0" i="0" u="none" strike="noStrike" cap="none">
                <a:solidFill>
                  <a:srgbClr val="000000"/>
                </a:solidFill>
                <a:latin typeface="Calibri"/>
                <a:ea typeface="Calibri"/>
                <a:cs typeface="Calibri"/>
                <a:sym typeface="Calibri"/>
              </a:rPr>
              <a:t>A terminal end section destroyed by a car [</a:t>
            </a:r>
            <a:r>
              <a:rPr lang="en-US">
                <a:latin typeface="Calibri"/>
                <a:ea typeface="Calibri"/>
                <a:cs typeface="Calibri"/>
                <a:sym typeface="Calibri"/>
              </a:rPr>
              <a:t>2</a:t>
            </a:r>
            <a:r>
              <a:rPr lang="en-US" sz="1400" b="0" i="0" u="none" strike="noStrike" cap="none">
                <a:solidFill>
                  <a:srgbClr val="000000"/>
                </a:solidFill>
                <a:latin typeface="Calibri"/>
                <a:ea typeface="Calibri"/>
                <a:cs typeface="Calibri"/>
                <a:sym typeface="Calibri"/>
              </a:rPr>
              <a:t>]</a:t>
            </a:r>
            <a:endParaRPr/>
          </a:p>
        </p:txBody>
      </p:sp>
      <p:pic>
        <p:nvPicPr>
          <p:cNvPr id="3" name="Video 2">
            <a:hlinkClick r:id="" action="ppaction://media"/>
            <a:extLst>
              <a:ext uri="{FF2B5EF4-FFF2-40B4-BE49-F238E27FC236}">
                <a16:creationId xmlns:a16="http://schemas.microsoft.com/office/drawing/2014/main" id="{92A62AF5-3326-4236-855E-6A42B35C782D}"/>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tretch>
            <a:fillRect/>
          </a:stretch>
        </p:blipFill>
        <p:spPr>
          <a:xfrm>
            <a:off x="10477500" y="5143500"/>
            <a:ext cx="1714500" cy="1714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5548"/>
    </mc:Choice>
    <mc:Fallback xmlns="">
      <p:transition spd="slow" advTm="555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2"/>
        <p:cNvGrpSpPr/>
        <p:nvPr/>
      </p:nvGrpSpPr>
      <p:grpSpPr>
        <a:xfrm>
          <a:off x="0" y="0"/>
          <a:ext cx="0" cy="0"/>
          <a:chOff x="0" y="0"/>
          <a:chExt cx="0" cy="0"/>
        </a:xfrm>
      </p:grpSpPr>
      <p:sp>
        <p:nvSpPr>
          <p:cNvPr id="113" name="Google Shape;113;g10ef4c9507b_1_5"/>
          <p:cNvSpPr/>
          <p:nvPr/>
        </p:nvSpPr>
        <p:spPr>
          <a:xfrm>
            <a:off x="3049"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14" name="Google Shape;114;g10ef4c9507b_1_5" descr="A picture containing outdoor, ground, sandy, dirty&#10;&#10;Description automatically generated"/>
          <p:cNvPicPr preferRelativeResize="0"/>
          <p:nvPr/>
        </p:nvPicPr>
        <p:blipFill rotWithShape="1">
          <a:blip r:embed="rId5">
            <a:alphaModFix/>
          </a:blip>
          <a:srcRect b="3177"/>
          <a:stretch/>
        </p:blipFill>
        <p:spPr>
          <a:xfrm>
            <a:off x="2522356" y="10"/>
            <a:ext cx="9669642" cy="6857990"/>
          </a:xfrm>
          <a:prstGeom prst="rect">
            <a:avLst/>
          </a:prstGeom>
          <a:noFill/>
          <a:ln>
            <a:noFill/>
          </a:ln>
        </p:spPr>
      </p:pic>
      <p:sp>
        <p:nvSpPr>
          <p:cNvPr id="115" name="Google Shape;115;g10ef4c9507b_1_5"/>
          <p:cNvSpPr/>
          <p:nvPr/>
        </p:nvSpPr>
        <p:spPr>
          <a:xfrm>
            <a:off x="-1" y="0"/>
            <a:ext cx="7390263" cy="6858000"/>
          </a:xfrm>
          <a:prstGeom prst="rect">
            <a:avLst/>
          </a:prstGeom>
          <a:gradFill>
            <a:gsLst>
              <a:gs pos="0">
                <a:srgbClr val="FFFFFF">
                  <a:alpha val="0"/>
                </a:srgbClr>
              </a:gs>
              <a:gs pos="19000">
                <a:srgbClr val="FFFFFF">
                  <a:alpha val="37647"/>
                </a:srgbClr>
              </a:gs>
              <a:gs pos="35000">
                <a:srgbClr val="FFFFFF">
                  <a:alpha val="76862"/>
                </a:srgbClr>
              </a:gs>
              <a:gs pos="48000">
                <a:schemeClr val="lt1"/>
              </a:gs>
              <a:gs pos="100000">
                <a:schemeClr val="lt1"/>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16" name="Google Shape;116;g10ef4c9507b_1_5"/>
          <p:cNvSpPr txBox="1">
            <a:spLocks noGrp="1"/>
          </p:cNvSpPr>
          <p:nvPr>
            <p:ph type="title"/>
          </p:nvPr>
        </p:nvSpPr>
        <p:spPr>
          <a:xfrm>
            <a:off x="3050" y="0"/>
            <a:ext cx="3822300" cy="18999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sz="4000"/>
              <a:t>Solution</a:t>
            </a:r>
            <a:endParaRPr/>
          </a:p>
        </p:txBody>
      </p:sp>
      <p:sp>
        <p:nvSpPr>
          <p:cNvPr id="117" name="Google Shape;117;g10ef4c9507b_1_5"/>
          <p:cNvSpPr txBox="1">
            <a:spLocks noGrp="1"/>
          </p:cNvSpPr>
          <p:nvPr>
            <p:ph type="body" idx="1"/>
          </p:nvPr>
        </p:nvSpPr>
        <p:spPr>
          <a:xfrm>
            <a:off x="0" y="1557600"/>
            <a:ext cx="3674400" cy="3742800"/>
          </a:xfrm>
          <a:prstGeom prst="rect">
            <a:avLst/>
          </a:prstGeom>
          <a:noFill/>
          <a:ln>
            <a:noFill/>
          </a:ln>
        </p:spPr>
        <p:txBody>
          <a:bodyPr spcFirstLastPara="1" wrap="square" lIns="91425" tIns="45700" rIns="91425" bIns="45700" anchor="t" anchorCtr="0">
            <a:normAutofit/>
          </a:bodyPr>
          <a:lstStyle/>
          <a:p>
            <a:pPr marL="457200" lvl="0" indent="-355600" algn="l" rtl="0">
              <a:lnSpc>
                <a:spcPct val="90000"/>
              </a:lnSpc>
              <a:spcBef>
                <a:spcPts val="0"/>
              </a:spcBef>
              <a:spcAft>
                <a:spcPts val="0"/>
              </a:spcAft>
              <a:buSzPts val="2000"/>
              <a:buFont typeface="Calibri"/>
              <a:buChar char="•"/>
            </a:pPr>
            <a:r>
              <a:rPr lang="en-US" sz="2000"/>
              <a:t>Design a sensor to monitor guardrail status</a:t>
            </a:r>
            <a:endParaRPr sz="2000"/>
          </a:p>
          <a:p>
            <a:pPr marL="457200" lvl="0" indent="0" algn="l" rtl="0">
              <a:lnSpc>
                <a:spcPct val="90000"/>
              </a:lnSpc>
              <a:spcBef>
                <a:spcPts val="0"/>
              </a:spcBef>
              <a:spcAft>
                <a:spcPts val="0"/>
              </a:spcAft>
              <a:buNone/>
            </a:pPr>
            <a:endParaRPr sz="2000"/>
          </a:p>
          <a:p>
            <a:pPr marL="457200" lvl="0" indent="-355600" algn="l" rtl="0">
              <a:lnSpc>
                <a:spcPct val="90000"/>
              </a:lnSpc>
              <a:spcBef>
                <a:spcPts val="0"/>
              </a:spcBef>
              <a:spcAft>
                <a:spcPts val="0"/>
              </a:spcAft>
              <a:buSzPts val="2000"/>
              <a:buFont typeface="Calibri"/>
              <a:buChar char="•"/>
            </a:pPr>
            <a:r>
              <a:rPr lang="en-US" sz="2000"/>
              <a:t>Send real-time notification to customers</a:t>
            </a:r>
            <a:endParaRPr sz="2000"/>
          </a:p>
          <a:p>
            <a:pPr marL="0" lvl="0" indent="0" algn="l" rtl="0">
              <a:lnSpc>
                <a:spcPct val="90000"/>
              </a:lnSpc>
              <a:spcBef>
                <a:spcPts val="0"/>
              </a:spcBef>
              <a:spcAft>
                <a:spcPts val="0"/>
              </a:spcAft>
              <a:buNone/>
            </a:pPr>
            <a:r>
              <a:rPr lang="en-US" sz="2000"/>
              <a:t>	</a:t>
            </a:r>
            <a:endParaRPr sz="2000"/>
          </a:p>
          <a:p>
            <a:pPr marL="457200" lvl="0" indent="-355600" algn="l" rtl="0">
              <a:lnSpc>
                <a:spcPct val="90000"/>
              </a:lnSpc>
              <a:spcBef>
                <a:spcPts val="0"/>
              </a:spcBef>
              <a:spcAft>
                <a:spcPts val="0"/>
              </a:spcAft>
              <a:buSzPts val="2000"/>
              <a:buFont typeface="Calibri"/>
              <a:buChar char="•"/>
            </a:pPr>
            <a:r>
              <a:rPr lang="en-US" sz="2000"/>
              <a:t>Collect crash data</a:t>
            </a:r>
            <a:endParaRPr sz="2000"/>
          </a:p>
        </p:txBody>
      </p:sp>
      <p:sp>
        <p:nvSpPr>
          <p:cNvPr id="118" name="Google Shape;118;g10ef4c9507b_1_5"/>
          <p:cNvSpPr txBox="1"/>
          <p:nvPr/>
        </p:nvSpPr>
        <p:spPr>
          <a:xfrm>
            <a:off x="0" y="6457800"/>
            <a:ext cx="539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600"/>
              </a:spcAft>
              <a:buNone/>
            </a:pPr>
            <a:r>
              <a:rPr lang="en-US">
                <a:solidFill>
                  <a:schemeClr val="dk1"/>
                </a:solidFill>
                <a:latin typeface="Calibri"/>
                <a:ea typeface="Calibri"/>
                <a:cs typeface="Calibri"/>
                <a:sym typeface="Calibri"/>
              </a:rPr>
              <a:t>A guardrail that has been hit [3]</a:t>
            </a:r>
            <a:endParaRPr>
              <a:solidFill>
                <a:schemeClr val="dk1"/>
              </a:solidFill>
            </a:endParaRPr>
          </a:p>
        </p:txBody>
      </p:sp>
      <p:pic>
        <p:nvPicPr>
          <p:cNvPr id="6" name="Video 5">
            <a:hlinkClick r:id="" action="ppaction://media"/>
            <a:extLst>
              <a:ext uri="{FF2B5EF4-FFF2-40B4-BE49-F238E27FC236}">
                <a16:creationId xmlns:a16="http://schemas.microsoft.com/office/drawing/2014/main" id="{D8EDF49D-1F6C-498A-B304-55D4AC0554B1}"/>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tretch>
            <a:fillRect/>
          </a:stretch>
        </p:blipFill>
        <p:spPr>
          <a:xfrm>
            <a:off x="9906000" y="5143500"/>
            <a:ext cx="2285999" cy="1714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3976"/>
    </mc:Choice>
    <mc:Fallback xmlns="">
      <p:transition spd="slow" advTm="439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2"/>
        <p:cNvGrpSpPr/>
        <p:nvPr/>
      </p:nvGrpSpPr>
      <p:grpSpPr>
        <a:xfrm>
          <a:off x="0" y="0"/>
          <a:ext cx="0" cy="0"/>
          <a:chOff x="0" y="0"/>
          <a:chExt cx="0" cy="0"/>
        </a:xfrm>
      </p:grpSpPr>
      <p:sp>
        <p:nvSpPr>
          <p:cNvPr id="123" name="Google Shape;123;g10ef4c9507b_1_10"/>
          <p:cNvSpPr/>
          <p:nvPr/>
        </p:nvSpPr>
        <p:spPr>
          <a:xfrm>
            <a:off x="3049"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24" name="Google Shape;124;g10ef4c9507b_1_10" descr="A picture containing outdoor, grass, person, park&#10;&#10;Description automatically generated"/>
          <p:cNvPicPr preferRelativeResize="0"/>
          <p:nvPr/>
        </p:nvPicPr>
        <p:blipFill rotWithShape="1">
          <a:blip r:embed="rId5">
            <a:alphaModFix/>
          </a:blip>
          <a:srcRect l="5884" r="-1" b="-1"/>
          <a:stretch/>
        </p:blipFill>
        <p:spPr>
          <a:xfrm>
            <a:off x="2522356" y="10"/>
            <a:ext cx="9669642" cy="6857990"/>
          </a:xfrm>
          <a:prstGeom prst="rect">
            <a:avLst/>
          </a:prstGeom>
          <a:noFill/>
          <a:ln>
            <a:noFill/>
          </a:ln>
        </p:spPr>
      </p:pic>
      <p:sp>
        <p:nvSpPr>
          <p:cNvPr id="125" name="Google Shape;125;g10ef4c9507b_1_10"/>
          <p:cNvSpPr/>
          <p:nvPr/>
        </p:nvSpPr>
        <p:spPr>
          <a:xfrm>
            <a:off x="-1" y="0"/>
            <a:ext cx="7390263" cy="6858000"/>
          </a:xfrm>
          <a:prstGeom prst="rect">
            <a:avLst/>
          </a:prstGeom>
          <a:gradFill>
            <a:gsLst>
              <a:gs pos="0">
                <a:srgbClr val="FFFFFF">
                  <a:alpha val="0"/>
                </a:srgbClr>
              </a:gs>
              <a:gs pos="19000">
                <a:srgbClr val="FFFFFF">
                  <a:alpha val="37647"/>
                </a:srgbClr>
              </a:gs>
              <a:gs pos="35000">
                <a:srgbClr val="FFFFFF">
                  <a:alpha val="76862"/>
                </a:srgbClr>
              </a:gs>
              <a:gs pos="48000">
                <a:schemeClr val="lt1"/>
              </a:gs>
              <a:gs pos="100000">
                <a:schemeClr val="lt1"/>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26" name="Google Shape;126;g10ef4c9507b_1_10"/>
          <p:cNvSpPr txBox="1">
            <a:spLocks noGrp="1"/>
          </p:cNvSpPr>
          <p:nvPr>
            <p:ph type="title"/>
          </p:nvPr>
        </p:nvSpPr>
        <p:spPr>
          <a:xfrm>
            <a:off x="3050" y="0"/>
            <a:ext cx="3822300" cy="18999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sz="4000"/>
              <a:t>Customers</a:t>
            </a:r>
            <a:endParaRPr/>
          </a:p>
        </p:txBody>
      </p:sp>
      <p:sp>
        <p:nvSpPr>
          <p:cNvPr id="127" name="Google Shape;127;g10ef4c9507b_1_10"/>
          <p:cNvSpPr txBox="1">
            <a:spLocks noGrp="1"/>
          </p:cNvSpPr>
          <p:nvPr>
            <p:ph type="body" idx="1"/>
          </p:nvPr>
        </p:nvSpPr>
        <p:spPr>
          <a:xfrm>
            <a:off x="3050" y="1557589"/>
            <a:ext cx="3822300" cy="3742800"/>
          </a:xfrm>
          <a:prstGeom prst="rect">
            <a:avLst/>
          </a:prstGeom>
          <a:noFill/>
          <a:ln>
            <a:noFill/>
          </a:ln>
        </p:spPr>
        <p:txBody>
          <a:bodyPr spcFirstLastPara="1" wrap="square" lIns="91425" tIns="45700" rIns="91425" bIns="45700" anchor="t" anchorCtr="0">
            <a:normAutofit/>
          </a:bodyPr>
          <a:lstStyle/>
          <a:p>
            <a:pPr marL="457200" lvl="0" indent="-355600" algn="l" rtl="0">
              <a:lnSpc>
                <a:spcPct val="90000"/>
              </a:lnSpc>
              <a:spcBef>
                <a:spcPts val="500"/>
              </a:spcBef>
              <a:spcAft>
                <a:spcPts val="0"/>
              </a:spcAft>
              <a:buSzPts val="2000"/>
              <a:buFont typeface="Calibri"/>
              <a:buChar char="•"/>
            </a:pPr>
            <a:r>
              <a:rPr lang="en-US" sz="2000"/>
              <a:t>State DOTs</a:t>
            </a:r>
            <a:endParaRPr sz="2000"/>
          </a:p>
          <a:p>
            <a:pPr marL="0" lvl="0" indent="0" algn="l" rtl="0">
              <a:lnSpc>
                <a:spcPct val="90000"/>
              </a:lnSpc>
              <a:spcBef>
                <a:spcPts val="0"/>
              </a:spcBef>
              <a:spcAft>
                <a:spcPts val="0"/>
              </a:spcAft>
              <a:buNone/>
            </a:pPr>
            <a:r>
              <a:rPr lang="en-US" sz="2000"/>
              <a:t>	</a:t>
            </a:r>
            <a:endParaRPr sz="2000"/>
          </a:p>
          <a:p>
            <a:pPr marL="457200" lvl="0" indent="-355600" algn="l" rtl="0">
              <a:lnSpc>
                <a:spcPct val="90000"/>
              </a:lnSpc>
              <a:spcBef>
                <a:spcPts val="0"/>
              </a:spcBef>
              <a:spcAft>
                <a:spcPts val="0"/>
              </a:spcAft>
              <a:buSzPts val="2000"/>
              <a:buFont typeface="Calibri"/>
              <a:buChar char="•"/>
            </a:pPr>
            <a:r>
              <a:rPr lang="en-US" sz="2000"/>
              <a:t>Federal DOT</a:t>
            </a:r>
            <a:endParaRPr sz="2000"/>
          </a:p>
          <a:p>
            <a:pPr marL="457200" lvl="0" indent="0" algn="l" rtl="0">
              <a:lnSpc>
                <a:spcPct val="90000"/>
              </a:lnSpc>
              <a:spcBef>
                <a:spcPts val="0"/>
              </a:spcBef>
              <a:spcAft>
                <a:spcPts val="0"/>
              </a:spcAft>
              <a:buNone/>
            </a:pPr>
            <a:endParaRPr sz="2000"/>
          </a:p>
          <a:p>
            <a:pPr marL="457200" lvl="0" indent="-355600" algn="l" rtl="0">
              <a:lnSpc>
                <a:spcPct val="90000"/>
              </a:lnSpc>
              <a:spcBef>
                <a:spcPts val="0"/>
              </a:spcBef>
              <a:spcAft>
                <a:spcPts val="0"/>
              </a:spcAft>
              <a:buSzPts val="2000"/>
              <a:buFont typeface="Calibri"/>
              <a:buChar char="•"/>
            </a:pPr>
            <a:r>
              <a:rPr lang="en-US" sz="2000"/>
              <a:t>DOT contractors </a:t>
            </a:r>
            <a:endParaRPr sz="2000"/>
          </a:p>
          <a:p>
            <a:pPr marL="457200" lvl="0" indent="0" algn="l" rtl="0">
              <a:lnSpc>
                <a:spcPct val="90000"/>
              </a:lnSpc>
              <a:spcBef>
                <a:spcPts val="0"/>
              </a:spcBef>
              <a:spcAft>
                <a:spcPts val="0"/>
              </a:spcAft>
              <a:buNone/>
            </a:pPr>
            <a:endParaRPr sz="2000"/>
          </a:p>
          <a:p>
            <a:pPr marL="457200" lvl="0" indent="-355600" algn="l" rtl="0">
              <a:lnSpc>
                <a:spcPct val="90000"/>
              </a:lnSpc>
              <a:spcBef>
                <a:spcPts val="0"/>
              </a:spcBef>
              <a:spcAft>
                <a:spcPts val="0"/>
              </a:spcAft>
              <a:buSzPts val="2000"/>
              <a:buFont typeface="Calibri"/>
              <a:buChar char="•"/>
            </a:pPr>
            <a:r>
              <a:rPr lang="en-US" sz="2000"/>
              <a:t>First Responders</a:t>
            </a:r>
            <a:endParaRPr sz="2000"/>
          </a:p>
        </p:txBody>
      </p:sp>
      <p:sp>
        <p:nvSpPr>
          <p:cNvPr id="128" name="Google Shape;128;g10ef4c9507b_1_10"/>
          <p:cNvSpPr txBox="1"/>
          <p:nvPr/>
        </p:nvSpPr>
        <p:spPr>
          <a:xfrm>
            <a:off x="0" y="6457800"/>
            <a:ext cx="539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600"/>
              </a:spcAft>
              <a:buNone/>
            </a:pPr>
            <a:r>
              <a:rPr lang="en-US">
                <a:solidFill>
                  <a:schemeClr val="dk1"/>
                </a:solidFill>
                <a:latin typeface="Calibri"/>
                <a:ea typeface="Calibri"/>
                <a:cs typeface="Calibri"/>
                <a:sym typeface="Calibri"/>
              </a:rPr>
              <a:t>A guardrail being worked on [4]</a:t>
            </a:r>
            <a:endParaRPr>
              <a:solidFill>
                <a:schemeClr val="dk1"/>
              </a:solidFill>
            </a:endParaRPr>
          </a:p>
        </p:txBody>
      </p:sp>
      <p:pic>
        <p:nvPicPr>
          <p:cNvPr id="29" name="Video 28">
            <a:hlinkClick r:id="" action="ppaction://media"/>
            <a:extLst>
              <a:ext uri="{FF2B5EF4-FFF2-40B4-BE49-F238E27FC236}">
                <a16:creationId xmlns:a16="http://schemas.microsoft.com/office/drawing/2014/main" id="{3B39F019-2D0C-41EA-8B8D-0CB9D7AA581A}"/>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tretch>
            <a:fillRect/>
          </a:stretch>
        </p:blipFill>
        <p:spPr>
          <a:xfrm>
            <a:off x="9906000" y="5143500"/>
            <a:ext cx="2285999" cy="1714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0281"/>
    </mc:Choice>
    <mc:Fallback xmlns="">
      <p:transition spd="slow" advTm="402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9"/>
                </p:tgtEl>
              </p:cMediaNode>
            </p:video>
            <p:seq concurrent="1" nextAc="seek">
              <p:cTn id="8" restart="whenNotActive" fill="hold" evtFilter="cancelBubble" nodeType="interactiveSeq">
                <p:stCondLst>
                  <p:cond evt="onClick" delay="0">
                    <p:tgtEl>
                      <p:spTgt spid="2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9"/>
                                        </p:tgtEl>
                                      </p:cBhvr>
                                    </p:cmd>
                                  </p:childTnLst>
                                </p:cTn>
                              </p:par>
                            </p:childTnLst>
                          </p:cTn>
                        </p:par>
                      </p:childTnLst>
                    </p:cTn>
                  </p:par>
                </p:childTnLst>
              </p:cTn>
              <p:nextCondLst>
                <p:cond evt="onClick" delay="0">
                  <p:tgtEl>
                    <p:spTgt spid="29"/>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2"/>
        <p:cNvGrpSpPr/>
        <p:nvPr/>
      </p:nvGrpSpPr>
      <p:grpSpPr>
        <a:xfrm>
          <a:off x="0" y="0"/>
          <a:ext cx="0" cy="0"/>
          <a:chOff x="0" y="0"/>
          <a:chExt cx="0" cy="0"/>
        </a:xfrm>
      </p:grpSpPr>
      <p:sp>
        <p:nvSpPr>
          <p:cNvPr id="133" name="Google Shape;133;g10ef4c9507b_1_15"/>
          <p:cNvSpPr/>
          <p:nvPr/>
        </p:nvSpPr>
        <p:spPr>
          <a:xfrm>
            <a:off x="3049"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34" name="Google Shape;134;g10ef4c9507b_1_15" descr="A picture containing text, grass, outdoor, blue&#10;&#10;Description automatically generated"/>
          <p:cNvPicPr preferRelativeResize="0"/>
          <p:nvPr/>
        </p:nvPicPr>
        <p:blipFill rotWithShape="1">
          <a:blip r:embed="rId5">
            <a:alphaModFix/>
          </a:blip>
          <a:srcRect l="16457" r="1" b="1"/>
          <a:stretch/>
        </p:blipFill>
        <p:spPr>
          <a:xfrm>
            <a:off x="2522356" y="10"/>
            <a:ext cx="9669642" cy="6857990"/>
          </a:xfrm>
          <a:prstGeom prst="rect">
            <a:avLst/>
          </a:prstGeom>
          <a:noFill/>
          <a:ln>
            <a:noFill/>
          </a:ln>
        </p:spPr>
      </p:pic>
      <p:sp>
        <p:nvSpPr>
          <p:cNvPr id="135" name="Google Shape;135;g10ef4c9507b_1_15"/>
          <p:cNvSpPr/>
          <p:nvPr/>
        </p:nvSpPr>
        <p:spPr>
          <a:xfrm>
            <a:off x="-1" y="0"/>
            <a:ext cx="7390263" cy="6858000"/>
          </a:xfrm>
          <a:prstGeom prst="rect">
            <a:avLst/>
          </a:prstGeom>
          <a:gradFill>
            <a:gsLst>
              <a:gs pos="0">
                <a:srgbClr val="FFFFFF">
                  <a:alpha val="0"/>
                </a:srgbClr>
              </a:gs>
              <a:gs pos="19000">
                <a:srgbClr val="FFFFFF">
                  <a:alpha val="37647"/>
                </a:srgbClr>
              </a:gs>
              <a:gs pos="35000">
                <a:srgbClr val="FFFFFF">
                  <a:alpha val="76862"/>
                </a:srgbClr>
              </a:gs>
              <a:gs pos="48000">
                <a:schemeClr val="lt1"/>
              </a:gs>
              <a:gs pos="100000">
                <a:schemeClr val="lt1"/>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36" name="Google Shape;136;g10ef4c9507b_1_15"/>
          <p:cNvSpPr txBox="1">
            <a:spLocks noGrp="1"/>
          </p:cNvSpPr>
          <p:nvPr>
            <p:ph type="title"/>
          </p:nvPr>
        </p:nvSpPr>
        <p:spPr>
          <a:xfrm>
            <a:off x="0" y="0"/>
            <a:ext cx="3822300" cy="18999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sz="4000"/>
              <a:t>Outreach</a:t>
            </a:r>
            <a:endParaRPr/>
          </a:p>
        </p:txBody>
      </p:sp>
      <p:sp>
        <p:nvSpPr>
          <p:cNvPr id="137" name="Google Shape;137;g10ef4c9507b_1_15"/>
          <p:cNvSpPr txBox="1">
            <a:spLocks noGrp="1"/>
          </p:cNvSpPr>
          <p:nvPr>
            <p:ph type="body" idx="1"/>
          </p:nvPr>
        </p:nvSpPr>
        <p:spPr>
          <a:xfrm>
            <a:off x="0" y="1557589"/>
            <a:ext cx="3822300" cy="3742800"/>
          </a:xfrm>
          <a:prstGeom prst="rect">
            <a:avLst/>
          </a:prstGeom>
          <a:noFill/>
          <a:ln>
            <a:noFill/>
          </a:ln>
        </p:spPr>
        <p:txBody>
          <a:bodyPr spcFirstLastPara="1" wrap="square" lIns="91425" tIns="45700" rIns="91425" bIns="45700" anchor="t" anchorCtr="0">
            <a:normAutofit/>
          </a:bodyPr>
          <a:lstStyle/>
          <a:p>
            <a:pPr marL="457200" lvl="0" indent="-355600" algn="l" rtl="0">
              <a:lnSpc>
                <a:spcPct val="90000"/>
              </a:lnSpc>
              <a:spcBef>
                <a:spcPts val="1000"/>
              </a:spcBef>
              <a:spcAft>
                <a:spcPts val="0"/>
              </a:spcAft>
              <a:buSzPts val="2000"/>
              <a:buFont typeface="Calibri"/>
              <a:buChar char="•"/>
            </a:pPr>
            <a:r>
              <a:rPr lang="en-US" sz="2000"/>
              <a:t>Create a website and social media following for advertising</a:t>
            </a:r>
            <a:endParaRPr sz="2000"/>
          </a:p>
          <a:p>
            <a:pPr marL="457200" lvl="0" indent="0" algn="l" rtl="0">
              <a:lnSpc>
                <a:spcPct val="90000"/>
              </a:lnSpc>
              <a:spcBef>
                <a:spcPts val="0"/>
              </a:spcBef>
              <a:spcAft>
                <a:spcPts val="0"/>
              </a:spcAft>
              <a:buNone/>
            </a:pPr>
            <a:endParaRPr sz="2000"/>
          </a:p>
          <a:p>
            <a:pPr marL="457200" lvl="0" indent="-355600" algn="l" rtl="0">
              <a:lnSpc>
                <a:spcPct val="90000"/>
              </a:lnSpc>
              <a:spcBef>
                <a:spcPts val="0"/>
              </a:spcBef>
              <a:spcAft>
                <a:spcPts val="0"/>
              </a:spcAft>
              <a:buSzPts val="2000"/>
              <a:buFont typeface="Calibri"/>
              <a:buChar char="•"/>
            </a:pPr>
            <a:r>
              <a:rPr lang="en-US" sz="2000"/>
              <a:t>Reach out to state DOTs and contractors</a:t>
            </a:r>
            <a:endParaRPr sz="2000"/>
          </a:p>
          <a:p>
            <a:pPr marL="457200" lvl="0" indent="0" algn="l" rtl="0">
              <a:lnSpc>
                <a:spcPct val="90000"/>
              </a:lnSpc>
              <a:spcBef>
                <a:spcPts val="0"/>
              </a:spcBef>
              <a:spcAft>
                <a:spcPts val="0"/>
              </a:spcAft>
              <a:buNone/>
            </a:pPr>
            <a:endParaRPr sz="2000"/>
          </a:p>
          <a:p>
            <a:pPr marL="457200" lvl="0" indent="-355600" algn="l" rtl="0">
              <a:lnSpc>
                <a:spcPct val="90000"/>
              </a:lnSpc>
              <a:spcBef>
                <a:spcPts val="0"/>
              </a:spcBef>
              <a:spcAft>
                <a:spcPts val="0"/>
              </a:spcAft>
              <a:buSzPts val="2000"/>
              <a:buFont typeface="Calibri"/>
              <a:buChar char="•"/>
            </a:pPr>
            <a:r>
              <a:rPr lang="en-US" sz="2000"/>
              <a:t>Communicate the necessity of our product with data and analysis</a:t>
            </a:r>
            <a:endParaRPr sz="2000"/>
          </a:p>
        </p:txBody>
      </p:sp>
      <p:sp>
        <p:nvSpPr>
          <p:cNvPr id="138" name="Google Shape;138;g10ef4c9507b_1_15"/>
          <p:cNvSpPr txBox="1"/>
          <p:nvPr/>
        </p:nvSpPr>
        <p:spPr>
          <a:xfrm>
            <a:off x="0" y="6457800"/>
            <a:ext cx="539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600"/>
              </a:spcAft>
              <a:buNone/>
            </a:pPr>
            <a:r>
              <a:rPr lang="en-US">
                <a:solidFill>
                  <a:schemeClr val="dk1"/>
                </a:solidFill>
                <a:latin typeface="Calibri"/>
                <a:ea typeface="Calibri"/>
                <a:cs typeface="Calibri"/>
                <a:sym typeface="Calibri"/>
              </a:rPr>
              <a:t>A guardrail end section [5]</a:t>
            </a:r>
            <a:endParaRPr>
              <a:solidFill>
                <a:schemeClr val="dk1"/>
              </a:solidFill>
            </a:endParaRPr>
          </a:p>
        </p:txBody>
      </p:sp>
      <p:pic>
        <p:nvPicPr>
          <p:cNvPr id="20" name="Video 19">
            <a:hlinkClick r:id="" action="ppaction://media"/>
            <a:extLst>
              <a:ext uri="{FF2B5EF4-FFF2-40B4-BE49-F238E27FC236}">
                <a16:creationId xmlns:a16="http://schemas.microsoft.com/office/drawing/2014/main" id="{1527D416-7B1E-4764-91EF-54B6FB09E4E3}"/>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tretch>
            <a:fillRect/>
          </a:stretch>
        </p:blipFill>
        <p:spPr>
          <a:xfrm>
            <a:off x="9906000" y="5143500"/>
            <a:ext cx="2285999" cy="1714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9309"/>
    </mc:Choice>
    <mc:Fallback xmlns="">
      <p:transition spd="slow" advTm="493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0"/>
                </p:tgtEl>
              </p:cMediaNode>
            </p:video>
            <p:seq concurrent="1" nextAc="seek">
              <p:cTn id="8" restart="whenNotActive" fill="hold" evtFilter="cancelBubble" nodeType="interactiveSeq">
                <p:stCondLst>
                  <p:cond evt="onClick" delay="0">
                    <p:tgtEl>
                      <p:spTgt spid="2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0"/>
                                        </p:tgtEl>
                                      </p:cBhvr>
                                    </p:cmd>
                                  </p:childTnLst>
                                </p:cTn>
                              </p:par>
                            </p:childTnLst>
                          </p:cTn>
                        </p:par>
                      </p:childTnLst>
                    </p:cTn>
                  </p:par>
                </p:childTnLst>
              </p:cTn>
              <p:nextCondLst>
                <p:cond evt="onClick" delay="0">
                  <p:tgtEl>
                    <p:spTgt spid="20"/>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2"/>
        <p:cNvGrpSpPr/>
        <p:nvPr/>
      </p:nvGrpSpPr>
      <p:grpSpPr>
        <a:xfrm>
          <a:off x="0" y="0"/>
          <a:ext cx="0" cy="0"/>
          <a:chOff x="0" y="0"/>
          <a:chExt cx="0" cy="0"/>
        </a:xfrm>
      </p:grpSpPr>
      <p:sp>
        <p:nvSpPr>
          <p:cNvPr id="143" name="Google Shape;143;g10ef4c9507b_1_20"/>
          <p:cNvSpPr/>
          <p:nvPr/>
        </p:nvSpPr>
        <p:spPr>
          <a:xfrm>
            <a:off x="3049"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44" name="Google Shape;144;g10ef4c9507b_1_20"/>
          <p:cNvPicPr preferRelativeResize="0"/>
          <p:nvPr/>
        </p:nvPicPr>
        <p:blipFill rotWithShape="1">
          <a:blip r:embed="rId5">
            <a:alphaModFix/>
          </a:blip>
          <a:srcRect l="20120" r="568"/>
          <a:stretch/>
        </p:blipFill>
        <p:spPr>
          <a:xfrm>
            <a:off x="2522356" y="10"/>
            <a:ext cx="9669642" cy="6857990"/>
          </a:xfrm>
          <a:prstGeom prst="rect">
            <a:avLst/>
          </a:prstGeom>
          <a:noFill/>
          <a:ln>
            <a:noFill/>
          </a:ln>
        </p:spPr>
      </p:pic>
      <p:sp>
        <p:nvSpPr>
          <p:cNvPr id="145" name="Google Shape;145;g10ef4c9507b_1_20"/>
          <p:cNvSpPr/>
          <p:nvPr/>
        </p:nvSpPr>
        <p:spPr>
          <a:xfrm>
            <a:off x="-1" y="0"/>
            <a:ext cx="7390263" cy="6858000"/>
          </a:xfrm>
          <a:prstGeom prst="rect">
            <a:avLst/>
          </a:prstGeom>
          <a:gradFill>
            <a:gsLst>
              <a:gs pos="0">
                <a:srgbClr val="FFFFFF">
                  <a:alpha val="0"/>
                </a:srgbClr>
              </a:gs>
              <a:gs pos="19000">
                <a:srgbClr val="FFFFFF">
                  <a:alpha val="37647"/>
                </a:srgbClr>
              </a:gs>
              <a:gs pos="35000">
                <a:srgbClr val="FFFFFF">
                  <a:alpha val="76862"/>
                </a:srgbClr>
              </a:gs>
              <a:gs pos="48000">
                <a:schemeClr val="lt1"/>
              </a:gs>
              <a:gs pos="100000">
                <a:schemeClr val="lt1"/>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46" name="Google Shape;146;g10ef4c9507b_1_20"/>
          <p:cNvSpPr txBox="1">
            <a:spLocks noGrp="1"/>
          </p:cNvSpPr>
          <p:nvPr>
            <p:ph type="title"/>
          </p:nvPr>
        </p:nvSpPr>
        <p:spPr>
          <a:xfrm>
            <a:off x="0" y="0"/>
            <a:ext cx="3822300" cy="18999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sz="4000"/>
              <a:t>Competition</a:t>
            </a:r>
            <a:endParaRPr/>
          </a:p>
        </p:txBody>
      </p:sp>
      <p:sp>
        <p:nvSpPr>
          <p:cNvPr id="147" name="Google Shape;147;g10ef4c9507b_1_20"/>
          <p:cNvSpPr txBox="1">
            <a:spLocks noGrp="1"/>
          </p:cNvSpPr>
          <p:nvPr>
            <p:ph type="body" idx="1"/>
          </p:nvPr>
        </p:nvSpPr>
        <p:spPr>
          <a:xfrm>
            <a:off x="0" y="1557589"/>
            <a:ext cx="3822300" cy="3742800"/>
          </a:xfrm>
          <a:prstGeom prst="rect">
            <a:avLst/>
          </a:prstGeom>
          <a:noFill/>
          <a:ln>
            <a:noFill/>
          </a:ln>
        </p:spPr>
        <p:txBody>
          <a:bodyPr spcFirstLastPara="1" wrap="square" lIns="91425" tIns="45700" rIns="91425" bIns="45700" anchor="t" anchorCtr="0">
            <a:normAutofit/>
          </a:bodyPr>
          <a:lstStyle/>
          <a:p>
            <a:pPr marL="457200" lvl="0" indent="-355600" algn="l" rtl="0">
              <a:lnSpc>
                <a:spcPct val="90000"/>
              </a:lnSpc>
              <a:spcBef>
                <a:spcPts val="0"/>
              </a:spcBef>
              <a:spcAft>
                <a:spcPts val="0"/>
              </a:spcAft>
              <a:buSzPts val="2000"/>
              <a:buFont typeface="Calibri"/>
              <a:buChar char="•"/>
            </a:pPr>
            <a:r>
              <a:rPr lang="en-US" sz="2000"/>
              <a:t>A patent for a similar product exists but is expired [6]</a:t>
            </a:r>
            <a:endParaRPr sz="2000"/>
          </a:p>
          <a:p>
            <a:pPr marL="457200" lvl="0" indent="0" algn="l" rtl="0">
              <a:lnSpc>
                <a:spcPct val="90000"/>
              </a:lnSpc>
              <a:spcBef>
                <a:spcPts val="600"/>
              </a:spcBef>
              <a:spcAft>
                <a:spcPts val="0"/>
              </a:spcAft>
              <a:buNone/>
            </a:pPr>
            <a:endParaRPr sz="2000"/>
          </a:p>
          <a:p>
            <a:pPr marL="457200" lvl="0" indent="-355600" algn="l" rtl="0">
              <a:lnSpc>
                <a:spcPct val="90000"/>
              </a:lnSpc>
              <a:spcBef>
                <a:spcPts val="0"/>
              </a:spcBef>
              <a:spcAft>
                <a:spcPts val="0"/>
              </a:spcAft>
              <a:buSzPts val="2000"/>
              <a:buFont typeface="Calibri"/>
              <a:buChar char="•"/>
            </a:pPr>
            <a:r>
              <a:rPr lang="en-US" sz="2000"/>
              <a:t>Traffic cameras can record crashes</a:t>
            </a:r>
          </a:p>
          <a:p>
            <a:pPr marL="457200" lvl="0" indent="0" algn="l" rtl="0">
              <a:spcBef>
                <a:spcPts val="0"/>
              </a:spcBef>
              <a:spcAft>
                <a:spcPts val="0"/>
              </a:spcAft>
              <a:buNone/>
            </a:pPr>
            <a:endParaRPr lang="en-US" sz="2000"/>
          </a:p>
          <a:p>
            <a:pPr marL="457200" lvl="0" indent="-355600" algn="l" rtl="0">
              <a:spcBef>
                <a:spcPts val="0"/>
              </a:spcBef>
              <a:spcAft>
                <a:spcPts val="0"/>
              </a:spcAft>
              <a:buSzPts val="2000"/>
              <a:buFont typeface="Calibri"/>
              <a:buChar char="•"/>
            </a:pPr>
            <a:r>
              <a:rPr lang="en-US" sz="2000"/>
              <a:t>IoT in Virginia Smart Roads [7]</a:t>
            </a:r>
            <a:endParaRPr sz="2000"/>
          </a:p>
        </p:txBody>
      </p:sp>
      <p:sp>
        <p:nvSpPr>
          <p:cNvPr id="148" name="Google Shape;148;g10ef4c9507b_1_20"/>
          <p:cNvSpPr txBox="1"/>
          <p:nvPr/>
        </p:nvSpPr>
        <p:spPr>
          <a:xfrm>
            <a:off x="8885400" y="6457800"/>
            <a:ext cx="33066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600"/>
              </a:spcAft>
              <a:buClr>
                <a:srgbClr val="000000"/>
              </a:buClr>
              <a:buSzPts val="1400"/>
              <a:buFont typeface="Arial"/>
              <a:buNone/>
            </a:pPr>
            <a:endParaRPr/>
          </a:p>
        </p:txBody>
      </p:sp>
      <p:sp>
        <p:nvSpPr>
          <p:cNvPr id="149" name="Google Shape;149;g10ef4c9507b_1_20"/>
          <p:cNvSpPr txBox="1"/>
          <p:nvPr/>
        </p:nvSpPr>
        <p:spPr>
          <a:xfrm>
            <a:off x="0" y="6457800"/>
            <a:ext cx="5393400" cy="4770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600"/>
              </a:spcAft>
              <a:buNone/>
            </a:pPr>
            <a:r>
              <a:rPr lang="en-US">
                <a:solidFill>
                  <a:schemeClr val="dk1"/>
                </a:solidFill>
                <a:latin typeface="Calibri"/>
                <a:ea typeface="Calibri"/>
                <a:cs typeface="Calibri"/>
                <a:sym typeface="Calibri"/>
              </a:rPr>
              <a:t>A section of a smart road in Virginia [8]</a:t>
            </a:r>
            <a:endParaRPr>
              <a:solidFill>
                <a:schemeClr val="dk1"/>
              </a:solidFill>
              <a:latin typeface="Calibri"/>
              <a:ea typeface="Calibri"/>
              <a:cs typeface="Calibri"/>
              <a:sym typeface="Calibri"/>
            </a:endParaRPr>
          </a:p>
        </p:txBody>
      </p:sp>
      <p:pic>
        <p:nvPicPr>
          <p:cNvPr id="20" name="Video 19">
            <a:hlinkClick r:id="" action="ppaction://media"/>
            <a:extLst>
              <a:ext uri="{FF2B5EF4-FFF2-40B4-BE49-F238E27FC236}">
                <a16:creationId xmlns:a16="http://schemas.microsoft.com/office/drawing/2014/main" id="{47083A8E-1FF5-492C-A7BD-1A77C8CF7FA4}"/>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tretch>
            <a:fillRect/>
          </a:stretch>
        </p:blipFill>
        <p:spPr>
          <a:xfrm>
            <a:off x="9906000" y="5143500"/>
            <a:ext cx="2285999" cy="1714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1086"/>
    </mc:Choice>
    <mc:Fallback xmlns="">
      <p:transition spd="slow" advTm="410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0"/>
                </p:tgtEl>
              </p:cMediaNode>
            </p:video>
            <p:seq concurrent="1" nextAc="seek">
              <p:cTn id="8" restart="whenNotActive" fill="hold" evtFilter="cancelBubble" nodeType="interactiveSeq">
                <p:stCondLst>
                  <p:cond evt="onClick" delay="0">
                    <p:tgtEl>
                      <p:spTgt spid="2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0"/>
                                        </p:tgtEl>
                                      </p:cBhvr>
                                    </p:cmd>
                                  </p:childTnLst>
                                </p:cTn>
                              </p:par>
                            </p:childTnLst>
                          </p:cTn>
                        </p:par>
                      </p:childTnLst>
                    </p:cTn>
                  </p:par>
                </p:childTnLst>
              </p:cTn>
              <p:nextCondLst>
                <p:cond evt="onClick" delay="0">
                  <p:tgtEl>
                    <p:spTgt spid="20"/>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3"/>
        <p:cNvGrpSpPr/>
        <p:nvPr/>
      </p:nvGrpSpPr>
      <p:grpSpPr>
        <a:xfrm>
          <a:off x="0" y="0"/>
          <a:ext cx="0" cy="0"/>
          <a:chOff x="0" y="0"/>
          <a:chExt cx="0" cy="0"/>
        </a:xfrm>
      </p:grpSpPr>
      <p:sp>
        <p:nvSpPr>
          <p:cNvPr id="154" name="Google Shape;154;p14"/>
          <p:cNvSpPr/>
          <p:nvPr/>
        </p:nvSpPr>
        <p:spPr>
          <a:xfrm>
            <a:off x="0" y="0"/>
            <a:ext cx="12192000" cy="68580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55" name="Google Shape;155;p14" descr="A picture containing sky, outdoor, road, grass&#10;&#10;Description automatically generated"/>
          <p:cNvPicPr preferRelativeResize="0"/>
          <p:nvPr/>
        </p:nvPicPr>
        <p:blipFill rotWithShape="1">
          <a:blip r:embed="rId5">
            <a:alphaModFix amt="35000"/>
          </a:blip>
          <a:srcRect t="3057" b="1196"/>
          <a:stretch/>
        </p:blipFill>
        <p:spPr>
          <a:xfrm>
            <a:off x="20" y="-4803"/>
            <a:ext cx="12191980" cy="6857990"/>
          </a:xfrm>
          <a:prstGeom prst="rect">
            <a:avLst/>
          </a:prstGeom>
          <a:noFill/>
          <a:ln>
            <a:noFill/>
          </a:ln>
        </p:spPr>
      </p:pic>
      <p:sp>
        <p:nvSpPr>
          <p:cNvPr id="156" name="Google Shape;156;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1800"/>
              <a:buNone/>
            </a:pPr>
            <a:r>
              <a:rPr lang="en-US">
                <a:solidFill>
                  <a:srgbClr val="FFFFFF"/>
                </a:solidFill>
              </a:rPr>
              <a:t>References</a:t>
            </a:r>
            <a:endParaRPr/>
          </a:p>
        </p:txBody>
      </p:sp>
      <p:sp>
        <p:nvSpPr>
          <p:cNvPr id="157" name="Google Shape;157;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457200" lvl="0" indent="-323850" algn="l" rtl="0">
              <a:lnSpc>
                <a:spcPct val="100000"/>
              </a:lnSpc>
              <a:spcBef>
                <a:spcPts val="1000"/>
              </a:spcBef>
              <a:spcAft>
                <a:spcPts val="0"/>
              </a:spcAft>
              <a:buClr>
                <a:schemeClr val="lt1"/>
              </a:buClr>
              <a:buSzPts val="1500"/>
              <a:buFont typeface="Calibri"/>
              <a:buChar char="•"/>
            </a:pPr>
            <a:r>
              <a:rPr lang="en-US" sz="1500">
                <a:solidFill>
                  <a:srgbClr val="FFFFFF"/>
                </a:solidFill>
              </a:rPr>
              <a:t>[1] N. Wise, Sensor Project - Follow Up, 20-Jan-2022.</a:t>
            </a:r>
            <a:endParaRPr sz="1800">
              <a:solidFill>
                <a:schemeClr val="lt1"/>
              </a:solidFill>
            </a:endParaRPr>
          </a:p>
          <a:p>
            <a:pPr marL="457200" lvl="0" indent="-323850" algn="l" rtl="0">
              <a:lnSpc>
                <a:spcPct val="100000"/>
              </a:lnSpc>
              <a:spcBef>
                <a:spcPts val="0"/>
              </a:spcBef>
              <a:spcAft>
                <a:spcPts val="0"/>
              </a:spcAft>
              <a:buClr>
                <a:schemeClr val="lt1"/>
              </a:buClr>
              <a:buSzPts val="1500"/>
              <a:buFont typeface="Calibri"/>
              <a:buChar char="•"/>
            </a:pPr>
            <a:r>
              <a:rPr lang="en-US" sz="1500">
                <a:solidFill>
                  <a:srgbClr val="FFFFFF"/>
                </a:solidFill>
              </a:rPr>
              <a:t>‌[2]</a:t>
            </a:r>
            <a:r>
              <a:rPr lang="en-US" sz="1500" i="1">
                <a:solidFill>
                  <a:srgbClr val="FFFFFF"/>
                </a:solidFill>
              </a:rPr>
              <a:t>Go.com</a:t>
            </a:r>
            <a:r>
              <a:rPr lang="en-US" sz="1500">
                <a:solidFill>
                  <a:srgbClr val="FFFFFF"/>
                </a:solidFill>
              </a:rPr>
              <a:t>, 2022. https://cdns.abclocal.go.com/content/kgo/images/cms/1502726_1280x720.jpg [Accessed Jan. 26, 2022].</a:t>
            </a:r>
            <a:endParaRPr sz="1500">
              <a:solidFill>
                <a:srgbClr val="FFFFFF"/>
              </a:solidFill>
            </a:endParaRPr>
          </a:p>
          <a:p>
            <a:pPr marL="457200" lvl="0" indent="-323850" algn="l" rtl="0">
              <a:lnSpc>
                <a:spcPct val="100000"/>
              </a:lnSpc>
              <a:spcBef>
                <a:spcPts val="0"/>
              </a:spcBef>
              <a:spcAft>
                <a:spcPts val="0"/>
              </a:spcAft>
              <a:buClr>
                <a:srgbClr val="FFFFFF"/>
              </a:buClr>
              <a:buSzPts val="1500"/>
              <a:buFont typeface="Calibri"/>
              <a:buChar char="•"/>
            </a:pPr>
            <a:r>
              <a:rPr lang="en-US" sz="1500">
                <a:solidFill>
                  <a:schemeClr val="lt1"/>
                </a:solidFill>
              </a:rPr>
              <a:t>[3] Geeklawblog.com, 2022. https://www.geeklawblog.com/wp-content/uploads/sites/528/2012/07/guardrail-3.png.</a:t>
            </a:r>
            <a:endParaRPr sz="1500">
              <a:solidFill>
                <a:srgbClr val="FFFFFF"/>
              </a:solidFill>
            </a:endParaRPr>
          </a:p>
          <a:p>
            <a:pPr marL="457200" lvl="0" indent="-323850" algn="l" rtl="0">
              <a:lnSpc>
                <a:spcPct val="100000"/>
              </a:lnSpc>
              <a:spcBef>
                <a:spcPts val="0"/>
              </a:spcBef>
              <a:spcAft>
                <a:spcPts val="0"/>
              </a:spcAft>
              <a:buClr>
                <a:srgbClr val="FFFFFF"/>
              </a:buClr>
              <a:buSzPts val="1500"/>
              <a:buFont typeface="Calibri"/>
              <a:buChar char="•"/>
            </a:pPr>
            <a:r>
              <a:rPr lang="en-US" sz="1500">
                <a:solidFill>
                  <a:srgbClr val="FFFFFF"/>
                </a:solidFill>
              </a:rPr>
              <a:t>[4] Arizona Department of Transportation, Guardrail repair along SR 74 near I-17_032514. 2014.</a:t>
            </a:r>
            <a:endParaRPr sz="1500">
              <a:solidFill>
                <a:srgbClr val="FFFFFF"/>
              </a:solidFill>
            </a:endParaRPr>
          </a:p>
          <a:p>
            <a:pPr marL="457200" lvl="0" indent="-323850" algn="l" rtl="0">
              <a:lnSpc>
                <a:spcPct val="100000"/>
              </a:lnSpc>
              <a:spcBef>
                <a:spcPts val="0"/>
              </a:spcBef>
              <a:spcAft>
                <a:spcPts val="0"/>
              </a:spcAft>
              <a:buClr>
                <a:srgbClr val="FFFFFF"/>
              </a:buClr>
              <a:buSzPts val="1500"/>
              <a:buFont typeface="Calibri"/>
              <a:buChar char="•"/>
            </a:pPr>
            <a:r>
              <a:rPr lang="en-US" sz="1500">
                <a:solidFill>
                  <a:srgbClr val="FFFFFF"/>
                </a:solidFill>
              </a:rPr>
              <a:t>[5]</a:t>
            </a:r>
            <a:r>
              <a:rPr lang="en-US" sz="1500">
                <a:solidFill>
                  <a:schemeClr val="lt1"/>
                </a:solidFill>
              </a:rPr>
              <a:t>Townnews.com, 2022. https://bloximages.newyork1.vip.townnews.com/richmond.com/content/tncms/assets/v3/editorial/2/51/2510f25e-0d63-5d23-9722-eb583a7cc9c2/56721db656e87.image.jpg?resize=1200%2C710 [Accessed Feb. 02, 2022].</a:t>
            </a:r>
            <a:endParaRPr sz="1500">
              <a:solidFill>
                <a:srgbClr val="FFFFFF"/>
              </a:solidFill>
            </a:endParaRPr>
          </a:p>
          <a:p>
            <a:pPr marL="457200" lvl="0" indent="-323850" algn="l" rtl="0">
              <a:lnSpc>
                <a:spcPct val="100000"/>
              </a:lnSpc>
              <a:spcBef>
                <a:spcPts val="0"/>
              </a:spcBef>
              <a:spcAft>
                <a:spcPts val="0"/>
              </a:spcAft>
              <a:buClr>
                <a:schemeClr val="lt1"/>
              </a:buClr>
              <a:buSzPts val="1500"/>
              <a:buFont typeface="Calibri"/>
              <a:buChar char="•"/>
            </a:pPr>
            <a:r>
              <a:rPr lang="en-US" sz="1500">
                <a:solidFill>
                  <a:schemeClr val="lt1"/>
                </a:solidFill>
              </a:rPr>
              <a:t>‌[6] Highway Crash Barrier Monitoring System, by Jeffrey A. Geary, David A. Smith. (2003 March 25) US 6539175 B1 [online]. Available: </a:t>
            </a:r>
            <a:r>
              <a:rPr lang="en-US" sz="1500">
                <a:solidFill>
                  <a:schemeClr val="lt1"/>
                </a:solidFill>
                <a:uFill>
                  <a:noFill/>
                </a:uFill>
                <a:hlinkClick r:id="rId6">
                  <a:extLst>
                    <a:ext uri="{A12FA001-AC4F-418D-AE19-62706E023703}">
                      <ahyp:hlinkClr xmlns:ahyp="http://schemas.microsoft.com/office/drawing/2018/hyperlinkcolor" val="tx"/>
                    </a:ext>
                  </a:extLst>
                </a:hlinkClick>
              </a:rPr>
              <a:t>https://patents.google.com/patent/US6539175B1/en</a:t>
            </a:r>
            <a:endParaRPr sz="1500">
              <a:solidFill>
                <a:schemeClr val="lt1"/>
              </a:solidFill>
            </a:endParaRPr>
          </a:p>
          <a:p>
            <a:pPr marL="457200" lvl="0" indent="-323850" algn="l" rtl="0">
              <a:lnSpc>
                <a:spcPct val="100000"/>
              </a:lnSpc>
              <a:spcBef>
                <a:spcPts val="1000"/>
              </a:spcBef>
              <a:spcAft>
                <a:spcPts val="0"/>
              </a:spcAft>
              <a:buClr>
                <a:schemeClr val="lt1"/>
              </a:buClr>
              <a:buSzPts val="1500"/>
              <a:buFont typeface="Calibri"/>
              <a:buChar char="•"/>
            </a:pPr>
            <a:r>
              <a:rPr lang="en-US" sz="1500">
                <a:solidFill>
                  <a:srgbClr val="FFFFFF"/>
                </a:solidFill>
              </a:rPr>
              <a:t>[7] “Facilities,” Virginia Smart Roads: Highway Section | Virginia Tech Transportation Institute. [Online]. Available: https://www.vtti.vt.edu/facilities/highway-section.html. [Accessed: 24-Jan-2022]. </a:t>
            </a:r>
            <a:endParaRPr/>
          </a:p>
          <a:p>
            <a:pPr marL="457200" lvl="0" indent="-323850" algn="l" rtl="0">
              <a:lnSpc>
                <a:spcPct val="100000"/>
              </a:lnSpc>
              <a:spcBef>
                <a:spcPts val="1000"/>
              </a:spcBef>
              <a:spcAft>
                <a:spcPts val="0"/>
              </a:spcAft>
              <a:buClr>
                <a:schemeClr val="lt1"/>
              </a:buClr>
              <a:buSzPts val="1500"/>
              <a:buFont typeface="Calibri"/>
              <a:buChar char="•"/>
            </a:pPr>
            <a:r>
              <a:rPr lang="en-US" sz="1500">
                <a:solidFill>
                  <a:srgbClr val="FFFFFF"/>
                </a:solidFill>
              </a:rPr>
              <a:t>[8]M. Moeller and Virginia Tech Transportation Institute, Smarter “Smart Road” Paves the Way for Driverless Vehicles. 2017.</a:t>
            </a:r>
          </a:p>
        </p:txBody>
      </p:sp>
      <p:pic>
        <p:nvPicPr>
          <p:cNvPr id="6" name="Video 5">
            <a:hlinkClick r:id="" action="ppaction://media"/>
            <a:extLst>
              <a:ext uri="{FF2B5EF4-FFF2-40B4-BE49-F238E27FC236}">
                <a16:creationId xmlns:a16="http://schemas.microsoft.com/office/drawing/2014/main" id="{9BA817DA-6822-4D0D-8AA8-FC8100963C18}"/>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tretch>
            <a:fillRect/>
          </a:stretch>
        </p:blipFill>
        <p:spPr>
          <a:xfrm>
            <a:off x="9906000" y="5143500"/>
            <a:ext cx="2285999" cy="1714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965"/>
    </mc:Choice>
    <mc:Fallback xmlns="">
      <p:transition spd="slow" advTm="59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888888"/>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888888"/>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6EF287FF82EBA4694695C1EC5120230" ma:contentTypeVersion="8" ma:contentTypeDescription="Create a new document." ma:contentTypeScope="" ma:versionID="b19c18572ec4e4e4c1cd713c8ebf07e0">
  <xsd:schema xmlns:xsd="http://www.w3.org/2001/XMLSchema" xmlns:xs="http://www.w3.org/2001/XMLSchema" xmlns:p="http://schemas.microsoft.com/office/2006/metadata/properties" xmlns:ns2="0427e40b-a9e7-4233-bd4a-d98d4489b51b" targetNamespace="http://schemas.microsoft.com/office/2006/metadata/properties" ma:root="true" ma:fieldsID="b4bb2f21820d156093a57d0936160a7d" ns2:_="">
    <xsd:import namespace="0427e40b-a9e7-4233-bd4a-d98d4489b51b"/>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427e40b-a9e7-4233-bd4a-d98d4489b51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D3F93FE-CB73-47AF-9D25-CF8DD592BF12}">
  <ds:schemaRefs>
    <ds:schemaRef ds:uri="0427e40b-a9e7-4233-bd4a-d98d4489b51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F347C2F-D6C1-44F9-B418-330881D75D51}">
  <ds:schemaRefs>
    <ds:schemaRef ds:uri="0427e40b-a9e7-4233-bd4a-d98d4489b51b"/>
    <ds:schemaRef ds:uri="http://schemas.openxmlformats.org/package/2006/metadata/core-properties"/>
    <ds:schemaRef ds:uri="http://www.w3.org/XML/1998/namespace"/>
    <ds:schemaRef ds:uri="http://purl.org/dc/elements/1.1/"/>
    <ds:schemaRef ds:uri="http://schemas.microsoft.com/office/2006/documentManagement/types"/>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3.xml><?xml version="1.0" encoding="utf-8"?>
<ds:datastoreItem xmlns:ds="http://schemas.openxmlformats.org/officeDocument/2006/customXml" ds:itemID="{68150603-66DC-44A1-8C0B-C59D84C40C9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74</TotalTime>
  <Words>710</Words>
  <Application>Microsoft Office PowerPoint</Application>
  <PresentationFormat>Widescreen</PresentationFormat>
  <Paragraphs>66</Paragraphs>
  <Slides>7</Slides>
  <Notes>7</Notes>
  <HiddenSlides>0</HiddenSlides>
  <MMClips>7</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7</vt:i4>
      </vt:variant>
    </vt:vector>
  </HeadingPairs>
  <TitlesOfParts>
    <vt:vector size="11" baseType="lpstr">
      <vt:lpstr>Arial</vt:lpstr>
      <vt:lpstr>Calibri</vt:lpstr>
      <vt:lpstr>Office Theme</vt:lpstr>
      <vt:lpstr>Office Theme</vt:lpstr>
      <vt:lpstr>Collide-O-Scope</vt:lpstr>
      <vt:lpstr>Problem</vt:lpstr>
      <vt:lpstr>Solution</vt:lpstr>
      <vt:lpstr>Customers</vt:lpstr>
      <vt:lpstr>Outreach</vt:lpstr>
      <vt:lpstr>Competition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Collide-O-Scope</dc:title>
  <dc:creator>Ajaya Dahal</dc:creator>
  <cp:lastModifiedBy>Dahal, Ajaya</cp:lastModifiedBy>
  <cp:revision>4</cp:revision>
  <dcterms:created xsi:type="dcterms:W3CDTF">2022-01-19T15:27:00Z</dcterms:created>
  <dcterms:modified xsi:type="dcterms:W3CDTF">2022-02-04T03:47:29Z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0x01010036EF287FF82EBA4694695C1EC5120230</vt:lpwstr>
  </property>
</Properties>
</file>

<file path=docProps/thumbnail.jpeg>
</file>